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3" r:id="rId1"/>
  </p:sldMasterIdLst>
  <p:notesMasterIdLst>
    <p:notesMasterId r:id="rId15"/>
  </p:notesMasterIdLst>
  <p:handoutMasterIdLst>
    <p:handoutMasterId r:id="rId16"/>
  </p:handoutMasterIdLst>
  <p:sldIdLst>
    <p:sldId id="3170" r:id="rId2"/>
    <p:sldId id="3172" r:id="rId3"/>
    <p:sldId id="3174" r:id="rId4"/>
    <p:sldId id="3183" r:id="rId5"/>
    <p:sldId id="3196" r:id="rId6"/>
    <p:sldId id="3175" r:id="rId7"/>
    <p:sldId id="3202" r:id="rId8"/>
    <p:sldId id="3178" r:id="rId9"/>
    <p:sldId id="3203" r:id="rId10"/>
    <p:sldId id="3204" r:id="rId11"/>
    <p:sldId id="3197" r:id="rId12"/>
    <p:sldId id="3201" r:id="rId13"/>
    <p:sldId id="3200" r:id="rId14"/>
  </p:sldIdLst>
  <p:sldSz cx="8959850" cy="504031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47066" indent="-1275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896351" indent="-25736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45636" indent="-38716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794920" indent="-51695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1597457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1916948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2236440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2555931" algn="l" defTabSz="638983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" userDrawn="1">
          <p15:clr>
            <a:srgbClr val="A4A3A4"/>
          </p15:clr>
        </p15:guide>
        <p15:guide id="2" orient="horz" pos="2915" userDrawn="1">
          <p15:clr>
            <a:srgbClr val="A4A3A4"/>
          </p15:clr>
        </p15:guide>
        <p15:guide id="3" pos="2822" userDrawn="1">
          <p15:clr>
            <a:srgbClr val="A4A3A4"/>
          </p15:clr>
        </p15:guide>
        <p15:guide id="4" pos="388" userDrawn="1">
          <p15:clr>
            <a:srgbClr val="A4A3A4"/>
          </p15:clr>
        </p15:guide>
        <p15:guide id="5" pos="5224" userDrawn="1">
          <p15:clr>
            <a:srgbClr val="A4A3A4"/>
          </p15:clr>
        </p15:guide>
        <p15:guide id="6" pos="48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7B59E"/>
    <a:srgbClr val="595959"/>
    <a:srgbClr val="D0E66C"/>
    <a:srgbClr val="5D7D41"/>
    <a:srgbClr val="B3D787"/>
    <a:srgbClr val="DC5F54"/>
    <a:srgbClr val="EBB867"/>
    <a:srgbClr val="E4B842"/>
    <a:srgbClr val="D24977"/>
    <a:srgbClr val="348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17" autoAdjust="0"/>
    <p:restoredTop sz="95317" autoAdjust="0"/>
  </p:normalViewPr>
  <p:slideViewPr>
    <p:cSldViewPr>
      <p:cViewPr varScale="1">
        <p:scale>
          <a:sx n="123" d="100"/>
          <a:sy n="123" d="100"/>
        </p:scale>
        <p:origin x="101" y="91"/>
      </p:cViewPr>
      <p:guideLst>
        <p:guide orient="horz" pos="229"/>
        <p:guide orient="horz" pos="2915"/>
        <p:guide pos="2822"/>
        <p:guide pos="388"/>
        <p:guide pos="5224"/>
        <p:guide pos="4814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0" d="100"/>
        <a:sy n="50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 smtClean="0"/>
            </a:lvl1pPr>
          </a:lstStyle>
          <a:p>
            <a:pPr>
              <a:defRPr/>
            </a:pPr>
            <a:fld id="{843730D4-DAA0-4961-8D66-8018B71D47DD}" type="datetimeFigureOut">
              <a:rPr lang="zh-CN" altLang="en-US"/>
              <a:pPr>
                <a:defRPr/>
              </a:pPr>
              <a:t>2020/1/27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/>
            </a:lvl1pPr>
          </a:lstStyle>
          <a:p>
            <a:fld id="{53CB15B2-6539-414E-885F-134AB7BAEF7A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064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fld id="{F20F0E08-FCD4-40FB-9946-C51233C97953}" type="datetimeFigureOut">
              <a:rPr lang="zh-CN" altLang="en-US"/>
              <a:pPr>
                <a:defRPr/>
              </a:pPr>
              <a:t>2020/1/27</a:t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/>
            </a:lvl1pPr>
          </a:lstStyle>
          <a:p>
            <a:fld id="{70CA4341-F6FF-475E-A543-0194832CB00B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571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1838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3787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5736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7685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597013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16504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35996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555487" algn="l" defTabSz="63853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481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4608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608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AE591A0-3760-4EEB-8685-57D159029A34}" type="slidenum">
              <a:rPr altLang="en-US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153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70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181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717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68492C4-473B-4884-9882-18225C6ED146}" type="slidenum">
              <a:rPr altLang="en-US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450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216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945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46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4682E7B-842F-4305-9FA6-D4A70FEFB1CB}" type="slidenum">
              <a:rPr altLang="en-US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615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562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741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41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BBB32EE-EBE1-42F1-AAFD-C69185DD8BFA}" type="slidenum">
              <a:rPr altLang="en-US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183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225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4608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608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AE591A0-3760-4EEB-8685-57D159029A34}" type="slidenum">
              <a:rPr altLang="en-US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633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4608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608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AE591A0-3760-4EEB-8685-57D159029A34}" type="slidenum">
              <a:rPr altLang="en-US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015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9981" y="824885"/>
            <a:ext cx="6719888" cy="1754776"/>
          </a:xfrm>
        </p:spPr>
        <p:txBody>
          <a:bodyPr anchor="b"/>
          <a:lstStyle>
            <a:lvl1pPr algn="ctr">
              <a:defRPr sz="440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9981" y="2647331"/>
            <a:ext cx="6719888" cy="1216909"/>
          </a:xfrm>
        </p:spPr>
        <p:txBody>
          <a:bodyPr/>
          <a:lstStyle>
            <a:lvl1pPr marL="0" indent="0" algn="ctr">
              <a:buNone/>
              <a:defRPr sz="1764"/>
            </a:lvl1pPr>
            <a:lvl2pPr marL="335996" indent="0" algn="ctr">
              <a:buNone/>
              <a:defRPr sz="1470"/>
            </a:lvl2pPr>
            <a:lvl3pPr marL="671993" indent="0" algn="ctr">
              <a:buNone/>
              <a:defRPr sz="1323"/>
            </a:lvl3pPr>
            <a:lvl4pPr marL="1007989" indent="0" algn="ctr">
              <a:buNone/>
              <a:defRPr sz="1176"/>
            </a:lvl4pPr>
            <a:lvl5pPr marL="1343985" indent="0" algn="ctr">
              <a:buNone/>
              <a:defRPr sz="1176"/>
            </a:lvl5pPr>
            <a:lvl6pPr marL="1679981" indent="0" algn="ctr">
              <a:buNone/>
              <a:defRPr sz="1176"/>
            </a:lvl6pPr>
            <a:lvl7pPr marL="2015978" indent="0" algn="ctr">
              <a:buNone/>
              <a:defRPr sz="1176"/>
            </a:lvl7pPr>
            <a:lvl8pPr marL="2351974" indent="0" algn="ctr">
              <a:buNone/>
              <a:defRPr sz="1176"/>
            </a:lvl8pPr>
            <a:lvl9pPr marL="2687970" indent="0" algn="ctr">
              <a:buNone/>
              <a:defRPr sz="1176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2020/1/27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106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2020/1/27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24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1892" y="268350"/>
            <a:ext cx="1931968" cy="427143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990" y="268350"/>
            <a:ext cx="5683905" cy="42714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2020/1/27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089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00D82-2001-449E-AD90-3BB6FC1EF930}" type="datetimeFigureOut">
              <a:rPr lang="zh-CN" altLang="en-US"/>
              <a:pPr>
                <a:defRPr/>
              </a:pPr>
              <a:t>2020/1/27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47F294-569F-46BE-9414-D1C28A8AC9F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11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2020/1/27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462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23" y="1256579"/>
            <a:ext cx="7727871" cy="2096630"/>
          </a:xfrm>
        </p:spPr>
        <p:txBody>
          <a:bodyPr anchor="b"/>
          <a:lstStyle>
            <a:lvl1pPr>
              <a:defRPr sz="440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3" y="3373044"/>
            <a:ext cx="7727871" cy="1102568"/>
          </a:xfrm>
        </p:spPr>
        <p:txBody>
          <a:bodyPr/>
          <a:lstStyle>
            <a:lvl1pPr marL="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1pPr>
            <a:lvl2pPr marL="3359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99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7989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3985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79981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597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197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797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2020/1/27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73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90" y="1341750"/>
            <a:ext cx="3807936" cy="31980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5924" y="1341750"/>
            <a:ext cx="3807936" cy="31980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2020/1/27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30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157" y="268350"/>
            <a:ext cx="7727871" cy="97422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157" y="1235577"/>
            <a:ext cx="3790436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57" y="1841114"/>
            <a:ext cx="3790436" cy="27080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35924" y="1235577"/>
            <a:ext cx="3809103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5996" indent="0">
              <a:buNone/>
              <a:defRPr sz="1470" b="1"/>
            </a:lvl2pPr>
            <a:lvl3pPr marL="671993" indent="0">
              <a:buNone/>
              <a:defRPr sz="1323" b="1"/>
            </a:lvl3pPr>
            <a:lvl4pPr marL="1007989" indent="0">
              <a:buNone/>
              <a:defRPr sz="1176" b="1"/>
            </a:lvl4pPr>
            <a:lvl5pPr marL="1343985" indent="0">
              <a:buNone/>
              <a:defRPr sz="1176" b="1"/>
            </a:lvl5pPr>
            <a:lvl6pPr marL="1679981" indent="0">
              <a:buNone/>
              <a:defRPr sz="1176" b="1"/>
            </a:lvl6pPr>
            <a:lvl7pPr marL="2015978" indent="0">
              <a:buNone/>
              <a:defRPr sz="1176" b="1"/>
            </a:lvl7pPr>
            <a:lvl8pPr marL="2351974" indent="0">
              <a:buNone/>
              <a:defRPr sz="1176" b="1"/>
            </a:lvl8pPr>
            <a:lvl9pPr marL="2687970" indent="0">
              <a:buNone/>
              <a:defRPr sz="117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35924" y="1841114"/>
            <a:ext cx="3809103" cy="27080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2020/1/27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959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2020/1/27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814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156C02-6AC0-4150-BF14-3C2902387D77}" type="datetimeFigureOut">
              <a:rPr lang="zh-CN" altLang="en-US" smtClean="0"/>
              <a:pPr>
                <a:defRPr/>
              </a:pPr>
              <a:t>2020/1/27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9ED6-FA7E-4333-AD61-EE26BDBEFB97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1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157" y="336021"/>
            <a:ext cx="2889785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103" y="725712"/>
            <a:ext cx="4535924" cy="3581889"/>
          </a:xfrm>
        </p:spPr>
        <p:txBody>
          <a:bodyPr/>
          <a:lstStyle>
            <a:lvl1pPr>
              <a:defRPr sz="2352"/>
            </a:lvl1pPr>
            <a:lvl2pPr>
              <a:defRPr sz="2058"/>
            </a:lvl2pPr>
            <a:lvl3pPr>
              <a:defRPr sz="1764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157" y="1512094"/>
            <a:ext cx="2889785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5996" indent="0">
              <a:buNone/>
              <a:defRPr sz="1029"/>
            </a:lvl2pPr>
            <a:lvl3pPr marL="671993" indent="0">
              <a:buNone/>
              <a:defRPr sz="882"/>
            </a:lvl3pPr>
            <a:lvl4pPr marL="1007989" indent="0">
              <a:buNone/>
              <a:defRPr sz="735"/>
            </a:lvl4pPr>
            <a:lvl5pPr marL="1343985" indent="0">
              <a:buNone/>
              <a:defRPr sz="735"/>
            </a:lvl5pPr>
            <a:lvl6pPr marL="1679981" indent="0">
              <a:buNone/>
              <a:defRPr sz="735"/>
            </a:lvl6pPr>
            <a:lvl7pPr marL="2015978" indent="0">
              <a:buNone/>
              <a:defRPr sz="735"/>
            </a:lvl7pPr>
            <a:lvl8pPr marL="2351974" indent="0">
              <a:buNone/>
              <a:defRPr sz="735"/>
            </a:lvl8pPr>
            <a:lvl9pPr marL="2687970" indent="0">
              <a:buNone/>
              <a:defRPr sz="7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2020/1/27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674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157" y="336021"/>
            <a:ext cx="2889785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09103" y="725712"/>
            <a:ext cx="4535924" cy="3581889"/>
          </a:xfrm>
        </p:spPr>
        <p:txBody>
          <a:bodyPr anchor="t"/>
          <a:lstStyle>
            <a:lvl1pPr marL="0" indent="0">
              <a:buNone/>
              <a:defRPr sz="2352"/>
            </a:lvl1pPr>
            <a:lvl2pPr marL="335996" indent="0">
              <a:buNone/>
              <a:defRPr sz="2058"/>
            </a:lvl2pPr>
            <a:lvl3pPr marL="671993" indent="0">
              <a:buNone/>
              <a:defRPr sz="1764"/>
            </a:lvl3pPr>
            <a:lvl4pPr marL="1007989" indent="0">
              <a:buNone/>
              <a:defRPr sz="1470"/>
            </a:lvl4pPr>
            <a:lvl5pPr marL="1343985" indent="0">
              <a:buNone/>
              <a:defRPr sz="1470"/>
            </a:lvl5pPr>
            <a:lvl6pPr marL="1679981" indent="0">
              <a:buNone/>
              <a:defRPr sz="1470"/>
            </a:lvl6pPr>
            <a:lvl7pPr marL="2015978" indent="0">
              <a:buNone/>
              <a:defRPr sz="1470"/>
            </a:lvl7pPr>
            <a:lvl8pPr marL="2351974" indent="0">
              <a:buNone/>
              <a:defRPr sz="1470"/>
            </a:lvl8pPr>
            <a:lvl9pPr marL="2687970" indent="0">
              <a:buNone/>
              <a:defRPr sz="147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157" y="1512094"/>
            <a:ext cx="2889785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5996" indent="0">
              <a:buNone/>
              <a:defRPr sz="1029"/>
            </a:lvl2pPr>
            <a:lvl3pPr marL="671993" indent="0">
              <a:buNone/>
              <a:defRPr sz="882"/>
            </a:lvl3pPr>
            <a:lvl4pPr marL="1007989" indent="0">
              <a:buNone/>
              <a:defRPr sz="735"/>
            </a:lvl4pPr>
            <a:lvl5pPr marL="1343985" indent="0">
              <a:buNone/>
              <a:defRPr sz="735"/>
            </a:lvl5pPr>
            <a:lvl6pPr marL="1679981" indent="0">
              <a:buNone/>
              <a:defRPr sz="735"/>
            </a:lvl6pPr>
            <a:lvl7pPr marL="2015978" indent="0">
              <a:buNone/>
              <a:defRPr sz="735"/>
            </a:lvl7pPr>
            <a:lvl8pPr marL="2351974" indent="0">
              <a:buNone/>
              <a:defRPr sz="735"/>
            </a:lvl8pPr>
            <a:lvl9pPr marL="2687970" indent="0">
              <a:buNone/>
              <a:defRPr sz="7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2020/1/27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98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56D01-2764-4F3F-81D1-FEDBA43AD549}" type="datetimeFigureOut">
              <a:rPr lang="zh-CN" altLang="en-US" smtClean="0"/>
              <a:pPr>
                <a:defRPr/>
              </a:pPr>
              <a:t>2020/1/27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A012C-3782-4128-B36B-91F05AF1EE8F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90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 advTm="0">
        <p:fade/>
      </p:transition>
    </mc:Fallback>
  </mc:AlternateContent>
  <p:txStyles>
    <p:titleStyle>
      <a:lvl1pPr algn="l" defTabSz="671993" rtl="0" eaLnBrk="1" latinLnBrk="0" hangingPunct="1">
        <a:lnSpc>
          <a:spcPct val="90000"/>
        </a:lnSpc>
        <a:spcBef>
          <a:spcPct val="0"/>
        </a:spcBef>
        <a:buNone/>
        <a:defRPr sz="32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998" indent="-167998" algn="l" defTabSz="671993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+mn-lt"/>
          <a:ea typeface="+mn-ea"/>
          <a:cs typeface="+mn-cs"/>
        </a:defRPr>
      </a:lvl1pPr>
      <a:lvl2pPr marL="503994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39991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5987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511983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847980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3976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19972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5968" indent="-167998" algn="l" defTabSz="67199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5996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1993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7989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3985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79981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5978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1974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7970" algn="l" defTabSz="671993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63682" y="1296054"/>
            <a:ext cx="5832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基于</a:t>
            </a:r>
            <a:r>
              <a:rPr lang="en-US" altLang="zh-CN" sz="2400" dirty="0"/>
              <a:t>D3</a:t>
            </a:r>
            <a:r>
              <a:rPr lang="zh-CN" altLang="en-US" sz="2400" dirty="0"/>
              <a:t>的</a:t>
            </a:r>
            <a:r>
              <a:rPr lang="en-US" altLang="zh-CN" sz="2400" dirty="0"/>
              <a:t>GitHub</a:t>
            </a:r>
          </a:p>
          <a:p>
            <a:pPr algn="ctr"/>
            <a:r>
              <a:rPr lang="zh-CN" altLang="en-US" sz="2400" dirty="0"/>
              <a:t>编程语言流行项目的数据可视化</a:t>
            </a:r>
            <a:endParaRPr lang="zh-CN" altLang="en-US" sz="24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>
    <p:ext uri="{E180D4A7-C9FB-4DFB-919C-405C955672EB}">
      <p14:showEvtLst xmlns:p14="http://schemas.microsoft.com/office/powerpoint/2010/main">
        <p14:playEvt time="8" objId="8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890022" y="35997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数据交互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01B1-4B2B-7F40-8D47-D92901587640}"/>
              </a:ext>
            </a:extLst>
          </p:cNvPr>
          <p:cNvSpPr txBox="1"/>
          <p:nvPr/>
        </p:nvSpPr>
        <p:spPr>
          <a:xfrm>
            <a:off x="890022" y="1281278"/>
            <a:ext cx="79926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元素属性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svg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元素外层套一层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&lt;a&gt;&lt;/a&gt;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，再设置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xlink:href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属性，将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svg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元素超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链接化，通过点击元素本身，就可以打开项目本身的页面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鼠标事件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响应鼠标悬停事件，改变页面中信息展示标签的内容，实现在鼠标悬停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动态展示项目的名称、描述以及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63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34324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58275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69392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93343" y="92783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40105" y="2016114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64058" y="36002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</a:p>
        </p:txBody>
      </p:sp>
    </p:spTree>
    <p:extLst>
      <p:ext uri="{BB962C8B-B14F-4D97-AF65-F5344CB8AC3E}">
        <p14:creationId xmlns:p14="http://schemas.microsoft.com/office/powerpoint/2010/main" val="331947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pre">
            <a:hlinkClick r:id="" action="ppaction://media"/>
            <a:extLst>
              <a:ext uri="{FF2B5EF4-FFF2-40B4-BE49-F238E27FC236}">
                <a16:creationId xmlns:a16="http://schemas.microsoft.com/office/drawing/2014/main" id="{36E558C8-BF42-2541-A9A6-C21A0BB02F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9595" y="44950"/>
            <a:ext cx="7531785" cy="470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1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91217" y="1440066"/>
            <a:ext cx="49774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 For Your Listening !</a:t>
            </a:r>
            <a:endParaRPr lang="zh-CN" altLang="en-US" sz="44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241962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3076" y="-915801"/>
            <a:ext cx="6449197" cy="741662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311661" y="1512072"/>
            <a:ext cx="2448204" cy="2448204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5" name="椭圆 4"/>
          <p:cNvSpPr/>
          <p:nvPr/>
        </p:nvSpPr>
        <p:spPr>
          <a:xfrm>
            <a:off x="5199985" y="1368060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76034" y="1440066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可视化需求</a:t>
            </a:r>
          </a:p>
        </p:txBody>
      </p:sp>
      <p:sp>
        <p:nvSpPr>
          <p:cNvPr id="15" name="椭圆 14"/>
          <p:cNvSpPr/>
          <p:nvPr/>
        </p:nvSpPr>
        <p:spPr>
          <a:xfrm>
            <a:off x="5199985" y="2448150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76034" y="252015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实现方案</a:t>
            </a:r>
          </a:p>
        </p:txBody>
      </p:sp>
      <p:sp>
        <p:nvSpPr>
          <p:cNvPr id="17" name="椭圆 16"/>
          <p:cNvSpPr/>
          <p:nvPr/>
        </p:nvSpPr>
        <p:spPr>
          <a:xfrm>
            <a:off x="5199985" y="3590944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76034" y="366295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5" grpId="0" animBg="1"/>
      <p:bldP spid="16" grpId="0"/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34324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58275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69392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93343" y="92783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40105" y="2016114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64058" y="3600246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可视化需求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2" name="Flowchart: Alternate Process 24"/>
          <p:cNvSpPr/>
          <p:nvPr/>
        </p:nvSpPr>
        <p:spPr>
          <a:xfrm rot="16200000">
            <a:off x="5128018" y="1636955"/>
            <a:ext cx="2709667" cy="1883861"/>
          </a:xfrm>
          <a:prstGeom prst="roundRect">
            <a:avLst>
              <a:gd name="adj" fmla="val 6205"/>
            </a:avLst>
          </a:prstGeom>
          <a:solidFill>
            <a:srgbClr val="17B59E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677">
              <a:defRPr/>
            </a:pPr>
            <a:endParaRPr lang="en-US" sz="20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Flowchart: Alternate Process 24"/>
          <p:cNvSpPr/>
          <p:nvPr/>
        </p:nvSpPr>
        <p:spPr>
          <a:xfrm rot="16200000">
            <a:off x="3157395" y="1636954"/>
            <a:ext cx="2709675" cy="1883863"/>
          </a:xfrm>
          <a:prstGeom prst="roundRect">
            <a:avLst>
              <a:gd name="adj" fmla="val 6205"/>
            </a:avLst>
          </a:prstGeom>
          <a:solidFill>
            <a:srgbClr val="595959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677">
              <a:defRPr/>
            </a:pPr>
            <a:endParaRPr lang="en-US" sz="20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Flowchart: Alternate Process 24"/>
          <p:cNvSpPr/>
          <p:nvPr/>
        </p:nvSpPr>
        <p:spPr>
          <a:xfrm rot="16200000">
            <a:off x="1186783" y="1636955"/>
            <a:ext cx="2709667" cy="1883861"/>
          </a:xfrm>
          <a:prstGeom prst="roundRect">
            <a:avLst>
              <a:gd name="adj" fmla="val 6205"/>
            </a:avLst>
          </a:prstGeom>
          <a:solidFill>
            <a:srgbClr val="17B59E"/>
          </a:solidFill>
          <a:ln w="25400" cap="flat" cmpd="sng" algn="ctr">
            <a:noFill/>
            <a:prstDash val="solid"/>
          </a:ln>
          <a:effectLst/>
        </p:spPr>
        <p:txBody>
          <a:bodyPr lIns="67391" tIns="33696" rIns="67391" bIns="33696" rtlCol="0" anchor="ctr"/>
          <a:lstStyle/>
          <a:p>
            <a:pPr algn="ctr" defTabSz="1013677">
              <a:defRPr/>
            </a:pPr>
            <a:endParaRPr lang="en-US" sz="20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6" name="Group 134"/>
          <p:cNvGrpSpPr>
            <a:grpSpLocks noChangeAspect="1"/>
          </p:cNvGrpSpPr>
          <p:nvPr/>
        </p:nvGrpSpPr>
        <p:grpSpPr>
          <a:xfrm>
            <a:off x="2118009" y="3511676"/>
            <a:ext cx="847210" cy="844095"/>
            <a:chOff x="3287425" y="1417883"/>
            <a:chExt cx="648499" cy="649042"/>
          </a:xfrm>
        </p:grpSpPr>
        <p:sp>
          <p:nvSpPr>
            <p:cNvPr id="7" name="Oval 88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677">
                <a:defRPr/>
              </a:pPr>
              <a:endParaRPr lang="en-US" sz="1600" b="1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8" name="Oval 94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rgbClr val="17B59E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677">
                <a:defRPr/>
              </a:pPr>
              <a:r>
                <a:rPr lang="en-US" sz="1600" b="1" kern="0" dirty="0">
                  <a:solidFill>
                    <a:srgbClr val="FFFFFF"/>
                  </a:solidFill>
                  <a:latin typeface="Arial" panose="020B0604020202020204"/>
                </a:rPr>
                <a:t>01</a:t>
              </a:r>
            </a:p>
          </p:txBody>
        </p:sp>
      </p:grpSp>
      <p:grpSp>
        <p:nvGrpSpPr>
          <p:cNvPr id="9" name="Group 129"/>
          <p:cNvGrpSpPr>
            <a:grpSpLocks noChangeAspect="1"/>
          </p:cNvGrpSpPr>
          <p:nvPr/>
        </p:nvGrpSpPr>
        <p:grpSpPr>
          <a:xfrm>
            <a:off x="4088627" y="3511676"/>
            <a:ext cx="847210" cy="844095"/>
            <a:chOff x="2779491" y="2517212"/>
            <a:chExt cx="648499" cy="649042"/>
          </a:xfrm>
        </p:grpSpPr>
        <p:sp>
          <p:nvSpPr>
            <p:cNvPr id="10" name="Oval 96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677">
                <a:defRPr/>
              </a:pPr>
              <a:endParaRPr lang="en-US" sz="1600" b="1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1" name="Oval 110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rgbClr val="595959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677">
                <a:defRPr/>
              </a:pPr>
              <a:r>
                <a:rPr lang="en-US" sz="1600" b="1" kern="0" dirty="0">
                  <a:solidFill>
                    <a:srgbClr val="FFFFFF"/>
                  </a:solidFill>
                  <a:latin typeface="Arial" panose="020B0604020202020204"/>
                </a:rPr>
                <a:t>02</a:t>
              </a:r>
            </a:p>
          </p:txBody>
        </p:sp>
      </p:grpSp>
      <p:grpSp>
        <p:nvGrpSpPr>
          <p:cNvPr id="12" name="Group 130"/>
          <p:cNvGrpSpPr>
            <a:grpSpLocks noChangeAspect="1"/>
          </p:cNvGrpSpPr>
          <p:nvPr/>
        </p:nvGrpSpPr>
        <p:grpSpPr>
          <a:xfrm>
            <a:off x="6059244" y="3511676"/>
            <a:ext cx="847210" cy="844095"/>
            <a:chOff x="3287425" y="3613920"/>
            <a:chExt cx="648499" cy="649042"/>
          </a:xfrm>
        </p:grpSpPr>
        <p:sp>
          <p:nvSpPr>
            <p:cNvPr id="13" name="Oval 127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rgbClr val="FFFFFF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677">
                <a:defRPr/>
              </a:pPr>
              <a:endParaRPr lang="en-US" sz="1600" b="1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4" name="Oval 128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rgbClr val="17B59E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13677">
                <a:defRPr/>
              </a:pPr>
              <a:r>
                <a:rPr lang="en-US" sz="1600" b="1" kern="0" dirty="0">
                  <a:solidFill>
                    <a:srgbClr val="FFFFFF"/>
                  </a:solidFill>
                  <a:latin typeface="Arial" panose="020B0604020202020204"/>
                </a:rPr>
                <a:t>03</a:t>
              </a:r>
            </a:p>
          </p:txBody>
        </p:sp>
      </p:grpSp>
      <p:sp>
        <p:nvSpPr>
          <p:cNvPr id="18" name="Freeform 187"/>
          <p:cNvSpPr>
            <a:spLocks noEditPoints="1"/>
          </p:cNvSpPr>
          <p:nvPr/>
        </p:nvSpPr>
        <p:spPr bwMode="auto">
          <a:xfrm>
            <a:off x="2280054" y="1522791"/>
            <a:ext cx="523119" cy="336546"/>
          </a:xfrm>
          <a:custGeom>
            <a:avLst/>
            <a:gdLst/>
            <a:ahLst/>
            <a:cxnLst>
              <a:cxn ang="0">
                <a:pos x="68" y="25"/>
              </a:cxn>
              <a:cxn ang="0">
                <a:pos x="34" y="44"/>
              </a:cxn>
              <a:cxn ang="0">
                <a:pos x="1" y="25"/>
              </a:cxn>
              <a:cxn ang="0">
                <a:pos x="0" y="22"/>
              </a:cxn>
              <a:cxn ang="0">
                <a:pos x="1" y="20"/>
              </a:cxn>
              <a:cxn ang="0">
                <a:pos x="34" y="0"/>
              </a:cxn>
              <a:cxn ang="0">
                <a:pos x="68" y="20"/>
              </a:cxn>
              <a:cxn ang="0">
                <a:pos x="68" y="22"/>
              </a:cxn>
              <a:cxn ang="0">
                <a:pos x="68" y="25"/>
              </a:cxn>
              <a:cxn ang="0">
                <a:pos x="49" y="9"/>
              </a:cxn>
              <a:cxn ang="0">
                <a:pos x="51" y="17"/>
              </a:cxn>
              <a:cxn ang="0">
                <a:pos x="34" y="34"/>
              </a:cxn>
              <a:cxn ang="0">
                <a:pos x="17" y="17"/>
              </a:cxn>
              <a:cxn ang="0">
                <a:pos x="20" y="9"/>
              </a:cxn>
              <a:cxn ang="0">
                <a:pos x="5" y="22"/>
              </a:cxn>
              <a:cxn ang="0">
                <a:pos x="34" y="39"/>
              </a:cxn>
              <a:cxn ang="0">
                <a:pos x="64" y="22"/>
              </a:cxn>
              <a:cxn ang="0">
                <a:pos x="49" y="9"/>
              </a:cxn>
              <a:cxn ang="0">
                <a:pos x="34" y="6"/>
              </a:cxn>
              <a:cxn ang="0">
                <a:pos x="23" y="17"/>
              </a:cxn>
              <a:cxn ang="0">
                <a:pos x="25" y="19"/>
              </a:cxn>
              <a:cxn ang="0">
                <a:pos x="27" y="17"/>
              </a:cxn>
              <a:cxn ang="0">
                <a:pos x="34" y="9"/>
              </a:cxn>
              <a:cxn ang="0">
                <a:pos x="36" y="8"/>
              </a:cxn>
              <a:cxn ang="0">
                <a:pos x="34" y="6"/>
              </a:cxn>
            </a:cxnLst>
            <a:rect l="0" t="0" r="r" b="b"/>
            <a:pathLst>
              <a:path w="68" h="44">
                <a:moveTo>
                  <a:pt x="68" y="25"/>
                </a:moveTo>
                <a:cubicBezTo>
                  <a:pt x="61" y="36"/>
                  <a:pt x="48" y="44"/>
                  <a:pt x="34" y="44"/>
                </a:cubicBezTo>
                <a:cubicBezTo>
                  <a:pt x="21" y="44"/>
                  <a:pt x="8" y="36"/>
                  <a:pt x="1" y="25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21"/>
                  <a:pt x="1" y="20"/>
                  <a:pt x="1" y="20"/>
                </a:cubicBezTo>
                <a:cubicBezTo>
                  <a:pt x="8" y="8"/>
                  <a:pt x="21" y="0"/>
                  <a:pt x="34" y="0"/>
                </a:cubicBezTo>
                <a:cubicBezTo>
                  <a:pt x="48" y="0"/>
                  <a:pt x="61" y="8"/>
                  <a:pt x="68" y="20"/>
                </a:cubicBezTo>
                <a:cubicBezTo>
                  <a:pt x="68" y="20"/>
                  <a:pt x="68" y="21"/>
                  <a:pt x="68" y="22"/>
                </a:cubicBezTo>
                <a:cubicBezTo>
                  <a:pt x="68" y="23"/>
                  <a:pt x="68" y="24"/>
                  <a:pt x="68" y="25"/>
                </a:cubicBezTo>
                <a:close/>
                <a:moveTo>
                  <a:pt x="49" y="9"/>
                </a:moveTo>
                <a:cubicBezTo>
                  <a:pt x="51" y="11"/>
                  <a:pt x="51" y="14"/>
                  <a:pt x="51" y="17"/>
                </a:cubicBezTo>
                <a:cubicBezTo>
                  <a:pt x="51" y="27"/>
                  <a:pt x="44" y="34"/>
                  <a:pt x="34" y="34"/>
                </a:cubicBezTo>
                <a:cubicBezTo>
                  <a:pt x="25" y="34"/>
                  <a:pt x="17" y="27"/>
                  <a:pt x="17" y="17"/>
                </a:cubicBezTo>
                <a:cubicBezTo>
                  <a:pt x="17" y="14"/>
                  <a:pt x="18" y="11"/>
                  <a:pt x="20" y="9"/>
                </a:cubicBezTo>
                <a:cubicBezTo>
                  <a:pt x="14" y="12"/>
                  <a:pt x="9" y="17"/>
                  <a:pt x="5" y="22"/>
                </a:cubicBezTo>
                <a:cubicBezTo>
                  <a:pt x="12" y="32"/>
                  <a:pt x="22" y="39"/>
                  <a:pt x="34" y="39"/>
                </a:cubicBezTo>
                <a:cubicBezTo>
                  <a:pt x="47" y="39"/>
                  <a:pt x="57" y="32"/>
                  <a:pt x="64" y="22"/>
                </a:cubicBezTo>
                <a:cubicBezTo>
                  <a:pt x="60" y="17"/>
                  <a:pt x="55" y="12"/>
                  <a:pt x="49" y="9"/>
                </a:cubicBezTo>
                <a:close/>
                <a:moveTo>
                  <a:pt x="34" y="6"/>
                </a:moveTo>
                <a:cubicBezTo>
                  <a:pt x="28" y="6"/>
                  <a:pt x="23" y="11"/>
                  <a:pt x="23" y="17"/>
                </a:cubicBezTo>
                <a:cubicBezTo>
                  <a:pt x="23" y="18"/>
                  <a:pt x="24" y="19"/>
                  <a:pt x="25" y="19"/>
                </a:cubicBezTo>
                <a:cubicBezTo>
                  <a:pt x="26" y="19"/>
                  <a:pt x="27" y="18"/>
                  <a:pt x="27" y="17"/>
                </a:cubicBezTo>
                <a:cubicBezTo>
                  <a:pt x="27" y="13"/>
                  <a:pt x="30" y="9"/>
                  <a:pt x="34" y="9"/>
                </a:cubicBezTo>
                <a:cubicBezTo>
                  <a:pt x="35" y="9"/>
                  <a:pt x="36" y="9"/>
                  <a:pt x="36" y="8"/>
                </a:cubicBezTo>
                <a:cubicBezTo>
                  <a:pt x="36" y="7"/>
                  <a:pt x="35" y="6"/>
                  <a:pt x="34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677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19" name="Freeform 52"/>
          <p:cNvSpPr>
            <a:spLocks noEditPoints="1"/>
          </p:cNvSpPr>
          <p:nvPr/>
        </p:nvSpPr>
        <p:spPr bwMode="auto">
          <a:xfrm>
            <a:off x="4273855" y="1453763"/>
            <a:ext cx="476750" cy="474602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27" y="8"/>
              </a:cxn>
              <a:cxn ang="0">
                <a:pos x="8" y="27"/>
              </a:cxn>
              <a:cxn ang="0">
                <a:pos x="27" y="47"/>
              </a:cxn>
              <a:cxn ang="0">
                <a:pos x="47" y="27"/>
              </a:cxn>
              <a:cxn ang="0">
                <a:pos x="27" y="8"/>
              </a:cxn>
              <a:cxn ang="0">
                <a:pos x="32" y="31"/>
              </a:cxn>
              <a:cxn ang="0">
                <a:pos x="31" y="32"/>
              </a:cxn>
              <a:cxn ang="0">
                <a:pos x="19" y="32"/>
              </a:cxn>
              <a:cxn ang="0">
                <a:pos x="18" y="31"/>
              </a:cxn>
              <a:cxn ang="0">
                <a:pos x="18" y="28"/>
              </a:cxn>
              <a:cxn ang="0">
                <a:pos x="19" y="27"/>
              </a:cxn>
              <a:cxn ang="0">
                <a:pos x="27" y="27"/>
              </a:cxn>
              <a:cxn ang="0">
                <a:pos x="27" y="15"/>
              </a:cxn>
              <a:cxn ang="0">
                <a:pos x="28" y="14"/>
              </a:cxn>
              <a:cxn ang="0">
                <a:pos x="31" y="14"/>
              </a:cxn>
              <a:cxn ang="0">
                <a:pos x="32" y="15"/>
              </a:cxn>
              <a:cxn ang="0">
                <a:pos x="32" y="31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677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20" name="Freeform 56"/>
          <p:cNvSpPr>
            <a:spLocks noEditPoints="1"/>
          </p:cNvSpPr>
          <p:nvPr/>
        </p:nvSpPr>
        <p:spPr bwMode="auto">
          <a:xfrm>
            <a:off x="6254588" y="1463833"/>
            <a:ext cx="456523" cy="454465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677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1876490" y="2158077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项目数量巨大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40"/>
          <p:cNvSpPr txBox="1"/>
          <p:nvPr/>
        </p:nvSpPr>
        <p:spPr>
          <a:xfrm>
            <a:off x="1768318" y="2658798"/>
            <a:ext cx="1549013" cy="459055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多种编程语言</a:t>
            </a:r>
            <a:endParaRPr lang="en-US" altLang="zh-CN" sz="9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每种语言有多个项目</a:t>
            </a:r>
          </a:p>
        </p:txBody>
      </p:sp>
      <p:sp>
        <p:nvSpPr>
          <p:cNvPr id="24" name="矩形 57"/>
          <p:cNvSpPr>
            <a:spLocks noChangeArrowheads="1"/>
          </p:cNvSpPr>
          <p:nvPr/>
        </p:nvSpPr>
        <p:spPr bwMode="auto">
          <a:xfrm>
            <a:off x="3847107" y="2164881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实时性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40"/>
          <p:cNvSpPr txBox="1"/>
          <p:nvPr/>
        </p:nvSpPr>
        <p:spPr>
          <a:xfrm>
            <a:off x="3777271" y="2713331"/>
            <a:ext cx="1549013" cy="251305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每天流行的项目都会改变</a:t>
            </a:r>
          </a:p>
        </p:txBody>
      </p:sp>
      <p:sp>
        <p:nvSpPr>
          <p:cNvPr id="26" name="矩形 57"/>
          <p:cNvSpPr>
            <a:spLocks noChangeArrowheads="1"/>
          </p:cNvSpPr>
          <p:nvPr/>
        </p:nvSpPr>
        <p:spPr bwMode="auto">
          <a:xfrm>
            <a:off x="5817725" y="2164881"/>
            <a:ext cx="1330245" cy="25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91" tIns="33696" rIns="67391" bIns="33696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可视化需求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40"/>
          <p:cNvSpPr txBox="1"/>
          <p:nvPr/>
        </p:nvSpPr>
        <p:spPr>
          <a:xfrm>
            <a:off x="5741251" y="2733475"/>
            <a:ext cx="1483192" cy="251305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GitHub</a:t>
            </a: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缺少可视化界面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534324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958275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315">
            <a:off x="-1269392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88566">
            <a:off x="-693343" y="38788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40105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64058" y="354625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实现方案</a:t>
            </a:r>
          </a:p>
        </p:txBody>
      </p:sp>
    </p:spTree>
    <p:extLst>
      <p:ext uri="{BB962C8B-B14F-4D97-AF65-F5344CB8AC3E}">
        <p14:creationId xmlns:p14="http://schemas.microsoft.com/office/powerpoint/2010/main" val="33441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2" name="Chevron 13"/>
          <p:cNvSpPr/>
          <p:nvPr/>
        </p:nvSpPr>
        <p:spPr>
          <a:xfrm>
            <a:off x="6669118" y="1698773"/>
            <a:ext cx="1570647" cy="298685"/>
          </a:xfrm>
          <a:prstGeom prst="chevron">
            <a:avLst>
              <a:gd name="adj" fmla="val 32323"/>
            </a:avLst>
          </a:prstGeom>
          <a:solidFill>
            <a:srgbClr val="17B59E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Oval 45"/>
          <p:cNvSpPr/>
          <p:nvPr/>
        </p:nvSpPr>
        <p:spPr>
          <a:xfrm>
            <a:off x="7411821" y="1796636"/>
            <a:ext cx="85241" cy="848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Chevron 12"/>
          <p:cNvSpPr/>
          <p:nvPr/>
        </p:nvSpPr>
        <p:spPr>
          <a:xfrm>
            <a:off x="5172483" y="1698773"/>
            <a:ext cx="1570647" cy="298685"/>
          </a:xfrm>
          <a:prstGeom prst="chevron">
            <a:avLst>
              <a:gd name="adj" fmla="val 32323"/>
            </a:avLst>
          </a:prstGeom>
          <a:solidFill>
            <a:srgbClr val="595959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Oval 44"/>
          <p:cNvSpPr/>
          <p:nvPr/>
        </p:nvSpPr>
        <p:spPr>
          <a:xfrm>
            <a:off x="5915186" y="1796636"/>
            <a:ext cx="85241" cy="848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Chevron 11"/>
          <p:cNvSpPr/>
          <p:nvPr/>
        </p:nvSpPr>
        <p:spPr>
          <a:xfrm>
            <a:off x="3675849" y="1698773"/>
            <a:ext cx="1570647" cy="298685"/>
          </a:xfrm>
          <a:prstGeom prst="chevron">
            <a:avLst>
              <a:gd name="adj" fmla="val 32323"/>
            </a:avLst>
          </a:prstGeom>
          <a:solidFill>
            <a:srgbClr val="17B59E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Oval 43"/>
          <p:cNvSpPr/>
          <p:nvPr/>
        </p:nvSpPr>
        <p:spPr>
          <a:xfrm>
            <a:off x="4418552" y="1796636"/>
            <a:ext cx="85241" cy="848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Chevron 10"/>
          <p:cNvSpPr/>
          <p:nvPr/>
        </p:nvSpPr>
        <p:spPr>
          <a:xfrm>
            <a:off x="2179214" y="1698773"/>
            <a:ext cx="1570647" cy="298685"/>
          </a:xfrm>
          <a:prstGeom prst="chevron">
            <a:avLst>
              <a:gd name="adj" fmla="val 32323"/>
            </a:avLst>
          </a:prstGeom>
          <a:solidFill>
            <a:srgbClr val="595959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Oval 42"/>
          <p:cNvSpPr/>
          <p:nvPr/>
        </p:nvSpPr>
        <p:spPr>
          <a:xfrm>
            <a:off x="2921917" y="1796636"/>
            <a:ext cx="85241" cy="848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Oval 15"/>
          <p:cNvSpPr/>
          <p:nvPr/>
        </p:nvSpPr>
        <p:spPr>
          <a:xfrm>
            <a:off x="1206507" y="2370815"/>
            <a:ext cx="522792" cy="520435"/>
          </a:xfrm>
          <a:prstGeom prst="ellipse">
            <a:avLst/>
          </a:prstGeom>
          <a:solidFill>
            <a:srgbClr val="17B5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11" name="Oval 16"/>
          <p:cNvSpPr/>
          <p:nvPr/>
        </p:nvSpPr>
        <p:spPr>
          <a:xfrm>
            <a:off x="2703140" y="2370815"/>
            <a:ext cx="522792" cy="520435"/>
          </a:xfrm>
          <a:prstGeom prst="ellipse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Oval 17"/>
          <p:cNvSpPr/>
          <p:nvPr/>
        </p:nvSpPr>
        <p:spPr>
          <a:xfrm>
            <a:off x="4199775" y="2370815"/>
            <a:ext cx="522792" cy="520435"/>
          </a:xfrm>
          <a:prstGeom prst="ellipse">
            <a:avLst/>
          </a:prstGeom>
          <a:solidFill>
            <a:srgbClr val="17B5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Oval 18"/>
          <p:cNvSpPr/>
          <p:nvPr/>
        </p:nvSpPr>
        <p:spPr>
          <a:xfrm>
            <a:off x="5696409" y="2370815"/>
            <a:ext cx="522792" cy="520435"/>
          </a:xfrm>
          <a:prstGeom prst="ellipse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Oval 19"/>
          <p:cNvSpPr/>
          <p:nvPr/>
        </p:nvSpPr>
        <p:spPr>
          <a:xfrm>
            <a:off x="7193044" y="2370815"/>
            <a:ext cx="522792" cy="520435"/>
          </a:xfrm>
          <a:prstGeom prst="ellipse">
            <a:avLst/>
          </a:prstGeom>
          <a:solidFill>
            <a:srgbClr val="17B5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Rectangle 20"/>
          <p:cNvSpPr/>
          <p:nvPr/>
        </p:nvSpPr>
        <p:spPr>
          <a:xfrm>
            <a:off x="1007665" y="1325417"/>
            <a:ext cx="920480" cy="298883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/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数据爬取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21"/>
          <p:cNvSpPr/>
          <p:nvPr/>
        </p:nvSpPr>
        <p:spPr>
          <a:xfrm>
            <a:off x="2511768" y="1325417"/>
            <a:ext cx="905540" cy="298883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/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22"/>
          <p:cNvSpPr/>
          <p:nvPr/>
        </p:nvSpPr>
        <p:spPr>
          <a:xfrm>
            <a:off x="3912223" y="1325417"/>
            <a:ext cx="1097900" cy="298883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/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23"/>
          <p:cNvSpPr/>
          <p:nvPr/>
        </p:nvSpPr>
        <p:spPr>
          <a:xfrm>
            <a:off x="5505038" y="1325417"/>
            <a:ext cx="905540" cy="298883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/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用户交互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24"/>
          <p:cNvSpPr/>
          <p:nvPr/>
        </p:nvSpPr>
        <p:spPr>
          <a:xfrm>
            <a:off x="7001672" y="1325417"/>
            <a:ext cx="905540" cy="298883"/>
          </a:xfrm>
          <a:prstGeom prst="rect">
            <a:avLst/>
          </a:prstGeom>
        </p:spPr>
        <p:txBody>
          <a:bodyPr wrap="none" lIns="67391" tIns="33696" rIns="67391" bIns="33696">
            <a:spAutoFit/>
          </a:bodyPr>
          <a:lstStyle/>
          <a:p>
            <a:pPr algn="ctr"/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数据更新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Straight Connector 26"/>
          <p:cNvCxnSpPr/>
          <p:nvPr/>
        </p:nvCxnSpPr>
        <p:spPr>
          <a:xfrm flipH="1" flipV="1">
            <a:off x="1467903" y="1997458"/>
            <a:ext cx="0" cy="373357"/>
          </a:xfrm>
          <a:prstGeom prst="line">
            <a:avLst/>
          </a:prstGeom>
          <a:ln w="12700" cmpd="sng">
            <a:solidFill>
              <a:srgbClr val="17B59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7"/>
          <p:cNvCxnSpPr/>
          <p:nvPr/>
        </p:nvCxnSpPr>
        <p:spPr>
          <a:xfrm flipH="1" flipV="1">
            <a:off x="2964536" y="1997458"/>
            <a:ext cx="0" cy="373357"/>
          </a:xfrm>
          <a:prstGeom prst="line">
            <a:avLst/>
          </a:prstGeom>
          <a:ln w="12700" cmpd="sng"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8"/>
          <p:cNvCxnSpPr/>
          <p:nvPr/>
        </p:nvCxnSpPr>
        <p:spPr>
          <a:xfrm flipH="1" flipV="1">
            <a:off x="4461171" y="1997458"/>
            <a:ext cx="0" cy="373357"/>
          </a:xfrm>
          <a:prstGeom prst="line">
            <a:avLst/>
          </a:prstGeom>
          <a:ln w="12700" cmpd="sng">
            <a:solidFill>
              <a:srgbClr val="17B59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9"/>
          <p:cNvCxnSpPr/>
          <p:nvPr/>
        </p:nvCxnSpPr>
        <p:spPr>
          <a:xfrm flipH="1" flipV="1">
            <a:off x="5957805" y="1997458"/>
            <a:ext cx="0" cy="373357"/>
          </a:xfrm>
          <a:prstGeom prst="line">
            <a:avLst/>
          </a:prstGeom>
          <a:ln w="12700" cmpd="sng">
            <a:solidFill>
              <a:srgbClr val="5959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0"/>
          <p:cNvCxnSpPr/>
          <p:nvPr/>
        </p:nvCxnSpPr>
        <p:spPr>
          <a:xfrm flipH="1" flipV="1">
            <a:off x="7454440" y="1997458"/>
            <a:ext cx="0" cy="373357"/>
          </a:xfrm>
          <a:prstGeom prst="line">
            <a:avLst/>
          </a:prstGeom>
          <a:ln w="12700" cmpd="sng">
            <a:solidFill>
              <a:srgbClr val="17B59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hevron 4"/>
          <p:cNvSpPr/>
          <p:nvPr/>
        </p:nvSpPr>
        <p:spPr>
          <a:xfrm>
            <a:off x="682580" y="1698773"/>
            <a:ext cx="1570647" cy="298685"/>
          </a:xfrm>
          <a:prstGeom prst="chevron">
            <a:avLst>
              <a:gd name="adj" fmla="val 32323"/>
            </a:avLst>
          </a:prstGeom>
          <a:solidFill>
            <a:srgbClr val="17B59E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Oval 41"/>
          <p:cNvSpPr/>
          <p:nvPr/>
        </p:nvSpPr>
        <p:spPr>
          <a:xfrm>
            <a:off x="1425283" y="1796636"/>
            <a:ext cx="85241" cy="8485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pic>
        <p:nvPicPr>
          <p:cNvPr id="27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398" y="2478525"/>
            <a:ext cx="246275" cy="333173"/>
          </a:xfrm>
          <a:prstGeom prst="rect">
            <a:avLst/>
          </a:prstGeom>
        </p:spPr>
      </p:pic>
      <p:pic>
        <p:nvPicPr>
          <p:cNvPr id="28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383" y="2459133"/>
            <a:ext cx="327167" cy="325693"/>
          </a:xfrm>
          <a:prstGeom prst="rect">
            <a:avLst/>
          </a:prstGeom>
        </p:spPr>
      </p:pic>
      <p:pic>
        <p:nvPicPr>
          <p:cNvPr id="29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084" y="2519671"/>
            <a:ext cx="346711" cy="220696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3AA81EF3-B956-454B-AB54-6AED29B7C194}"/>
              </a:ext>
            </a:extLst>
          </p:cNvPr>
          <p:cNvGrpSpPr/>
          <p:nvPr/>
        </p:nvGrpSpPr>
        <p:grpSpPr>
          <a:xfrm>
            <a:off x="1323309" y="2471122"/>
            <a:ext cx="289188" cy="294171"/>
            <a:chOff x="7309848" y="2483948"/>
            <a:chExt cx="289188" cy="294171"/>
          </a:xfrm>
        </p:grpSpPr>
        <p:sp>
          <p:nvSpPr>
            <p:cNvPr id="31" name="Freeform 18"/>
            <p:cNvSpPr/>
            <p:nvPr/>
          </p:nvSpPr>
          <p:spPr bwMode="auto">
            <a:xfrm>
              <a:off x="7309848" y="2590805"/>
              <a:ext cx="167956" cy="57828"/>
            </a:xfrm>
            <a:custGeom>
              <a:avLst/>
              <a:gdLst>
                <a:gd name="T0" fmla="*/ 1088 w 1088"/>
                <a:gd name="T1" fmla="*/ 184 h 368"/>
                <a:gd name="T2" fmla="*/ 1088 w 1088"/>
                <a:gd name="T3" fmla="*/ 184 h 368"/>
                <a:gd name="T4" fmla="*/ 544 w 1088"/>
                <a:gd name="T5" fmla="*/ 368 h 368"/>
                <a:gd name="T6" fmla="*/ 0 w 1088"/>
                <a:gd name="T7" fmla="*/ 184 h 368"/>
                <a:gd name="T8" fmla="*/ 544 w 1088"/>
                <a:gd name="T9" fmla="*/ 0 h 368"/>
                <a:gd name="T10" fmla="*/ 1088 w 1088"/>
                <a:gd name="T11" fmla="*/ 184 h 368"/>
                <a:gd name="T12" fmla="*/ 1088 w 1088"/>
                <a:gd name="T13" fmla="*/ 18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8" h="368">
                  <a:moveTo>
                    <a:pt x="1088" y="184"/>
                  </a:moveTo>
                  <a:lnTo>
                    <a:pt x="1088" y="184"/>
                  </a:lnTo>
                  <a:cubicBezTo>
                    <a:pt x="1088" y="286"/>
                    <a:pt x="844" y="368"/>
                    <a:pt x="544" y="368"/>
                  </a:cubicBezTo>
                  <a:cubicBezTo>
                    <a:pt x="243" y="368"/>
                    <a:pt x="0" y="286"/>
                    <a:pt x="0" y="184"/>
                  </a:cubicBezTo>
                  <a:cubicBezTo>
                    <a:pt x="0" y="83"/>
                    <a:pt x="243" y="0"/>
                    <a:pt x="544" y="0"/>
                  </a:cubicBezTo>
                  <a:cubicBezTo>
                    <a:pt x="844" y="0"/>
                    <a:pt x="1088" y="83"/>
                    <a:pt x="1088" y="184"/>
                  </a:cubicBezTo>
                  <a:lnTo>
                    <a:pt x="1088" y="184"/>
                  </a:ln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89855" tIns="44928" rIns="89855" bIns="44928" numCol="1" anchor="t" anchorCtr="0" compatLnSpc="1"/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7309848" y="2619720"/>
              <a:ext cx="167956" cy="158399"/>
            </a:xfrm>
            <a:custGeom>
              <a:avLst/>
              <a:gdLst>
                <a:gd name="T0" fmla="*/ 1088 w 1088"/>
                <a:gd name="T1" fmla="*/ 0 h 1020"/>
                <a:gd name="T2" fmla="*/ 1088 w 1088"/>
                <a:gd name="T3" fmla="*/ 0 h 1020"/>
                <a:gd name="T4" fmla="*/ 1088 w 1088"/>
                <a:gd name="T5" fmla="*/ 836 h 1020"/>
                <a:gd name="T6" fmla="*/ 544 w 1088"/>
                <a:gd name="T7" fmla="*/ 1020 h 1020"/>
                <a:gd name="T8" fmla="*/ 0 w 1088"/>
                <a:gd name="T9" fmla="*/ 836 h 1020"/>
                <a:gd name="T10" fmla="*/ 0 w 1088"/>
                <a:gd name="T11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8" h="1020">
                  <a:moveTo>
                    <a:pt x="1088" y="0"/>
                  </a:moveTo>
                  <a:lnTo>
                    <a:pt x="1088" y="0"/>
                  </a:lnTo>
                  <a:lnTo>
                    <a:pt x="1088" y="836"/>
                  </a:lnTo>
                  <a:cubicBezTo>
                    <a:pt x="1088" y="938"/>
                    <a:pt x="844" y="1020"/>
                    <a:pt x="544" y="1020"/>
                  </a:cubicBezTo>
                  <a:cubicBezTo>
                    <a:pt x="243" y="1020"/>
                    <a:pt x="0" y="938"/>
                    <a:pt x="0" y="836"/>
                  </a:cubicBez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89855" tIns="44928" rIns="89855" bIns="44928" numCol="1" anchor="t" anchorCtr="0" compatLnSpc="1"/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7309848" y="2707719"/>
              <a:ext cx="167956" cy="28915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4" y="184"/>
                    <a:pt x="544" y="184"/>
                  </a:cubicBezTo>
                  <a:cubicBezTo>
                    <a:pt x="243" y="184"/>
                    <a:pt x="0" y="102"/>
                    <a:pt x="0" y="0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89855" tIns="44928" rIns="89855" bIns="44928" numCol="1" anchor="t" anchorCtr="0" compatLnSpc="1"/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7309848" y="2664976"/>
              <a:ext cx="167956" cy="28915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4" y="184"/>
                    <a:pt x="544" y="184"/>
                  </a:cubicBezTo>
                  <a:cubicBezTo>
                    <a:pt x="243" y="184"/>
                    <a:pt x="0" y="102"/>
                    <a:pt x="0" y="0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89855" tIns="44928" rIns="89855" bIns="44928" numCol="1" anchor="t" anchorCtr="0" compatLnSpc="1"/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7431079" y="2483948"/>
              <a:ext cx="167956" cy="57828"/>
            </a:xfrm>
            <a:custGeom>
              <a:avLst/>
              <a:gdLst>
                <a:gd name="T0" fmla="*/ 1088 w 1088"/>
                <a:gd name="T1" fmla="*/ 184 h 368"/>
                <a:gd name="T2" fmla="*/ 1088 w 1088"/>
                <a:gd name="T3" fmla="*/ 184 h 368"/>
                <a:gd name="T4" fmla="*/ 544 w 1088"/>
                <a:gd name="T5" fmla="*/ 368 h 368"/>
                <a:gd name="T6" fmla="*/ 0 w 1088"/>
                <a:gd name="T7" fmla="*/ 184 h 368"/>
                <a:gd name="T8" fmla="*/ 544 w 1088"/>
                <a:gd name="T9" fmla="*/ 0 h 368"/>
                <a:gd name="T10" fmla="*/ 1088 w 1088"/>
                <a:gd name="T11" fmla="*/ 184 h 368"/>
                <a:gd name="T12" fmla="*/ 1088 w 1088"/>
                <a:gd name="T13" fmla="*/ 18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8" h="368">
                  <a:moveTo>
                    <a:pt x="1088" y="184"/>
                  </a:moveTo>
                  <a:lnTo>
                    <a:pt x="1088" y="184"/>
                  </a:lnTo>
                  <a:cubicBezTo>
                    <a:pt x="1088" y="285"/>
                    <a:pt x="845" y="368"/>
                    <a:pt x="544" y="368"/>
                  </a:cubicBezTo>
                  <a:cubicBezTo>
                    <a:pt x="244" y="368"/>
                    <a:pt x="0" y="285"/>
                    <a:pt x="0" y="184"/>
                  </a:cubicBezTo>
                  <a:cubicBezTo>
                    <a:pt x="0" y="82"/>
                    <a:pt x="244" y="0"/>
                    <a:pt x="544" y="0"/>
                  </a:cubicBezTo>
                  <a:cubicBezTo>
                    <a:pt x="845" y="0"/>
                    <a:pt x="1088" y="82"/>
                    <a:pt x="1088" y="184"/>
                  </a:cubicBezTo>
                  <a:lnTo>
                    <a:pt x="1088" y="184"/>
                  </a:ln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89855" tIns="44928" rIns="89855" bIns="44928" numCol="1" anchor="t" anchorCtr="0" compatLnSpc="1"/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Freeform 23"/>
            <p:cNvSpPr/>
            <p:nvPr/>
          </p:nvSpPr>
          <p:spPr bwMode="auto">
            <a:xfrm>
              <a:off x="7431079" y="2512863"/>
              <a:ext cx="0" cy="80457"/>
            </a:xfrm>
            <a:custGeom>
              <a:avLst/>
              <a:gdLst>
                <a:gd name="T0" fmla="*/ 519 h 519"/>
                <a:gd name="T1" fmla="*/ 519 h 519"/>
                <a:gd name="T2" fmla="*/ 0 h 5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19">
                  <a:moveTo>
                    <a:pt x="0" y="519"/>
                  </a:moveTo>
                  <a:lnTo>
                    <a:pt x="0" y="519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89855" tIns="44928" rIns="89855" bIns="44928" numCol="1" anchor="t" anchorCtr="0" compatLnSpc="1"/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37" name="Freeform 24"/>
            <p:cNvSpPr/>
            <p:nvPr/>
          </p:nvSpPr>
          <p:spPr bwMode="auto">
            <a:xfrm>
              <a:off x="7477805" y="2512863"/>
              <a:ext cx="121231" cy="208685"/>
            </a:xfrm>
            <a:custGeom>
              <a:avLst/>
              <a:gdLst>
                <a:gd name="T0" fmla="*/ 780 w 780"/>
                <a:gd name="T1" fmla="*/ 0 h 1340"/>
                <a:gd name="T2" fmla="*/ 780 w 780"/>
                <a:gd name="T3" fmla="*/ 0 h 1340"/>
                <a:gd name="T4" fmla="*/ 780 w 780"/>
                <a:gd name="T5" fmla="*/ 1156 h 1340"/>
                <a:gd name="T6" fmla="*/ 236 w 780"/>
                <a:gd name="T7" fmla="*/ 1340 h 1340"/>
                <a:gd name="T8" fmla="*/ 0 w 780"/>
                <a:gd name="T9" fmla="*/ 1322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340">
                  <a:moveTo>
                    <a:pt x="780" y="0"/>
                  </a:moveTo>
                  <a:lnTo>
                    <a:pt x="780" y="0"/>
                  </a:lnTo>
                  <a:lnTo>
                    <a:pt x="780" y="1156"/>
                  </a:lnTo>
                  <a:cubicBezTo>
                    <a:pt x="780" y="1258"/>
                    <a:pt x="537" y="1340"/>
                    <a:pt x="236" y="1340"/>
                  </a:cubicBezTo>
                  <a:cubicBezTo>
                    <a:pt x="152" y="1340"/>
                    <a:pt x="71" y="1334"/>
                    <a:pt x="0" y="1322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89855" tIns="44928" rIns="89855" bIns="44928" numCol="1" anchor="t" anchorCtr="0" compatLnSpc="1"/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38" name="Freeform 25"/>
            <p:cNvSpPr/>
            <p:nvPr/>
          </p:nvSpPr>
          <p:spPr bwMode="auto">
            <a:xfrm>
              <a:off x="7477805" y="2651149"/>
              <a:ext cx="121231" cy="27657"/>
            </a:xfrm>
            <a:custGeom>
              <a:avLst/>
              <a:gdLst>
                <a:gd name="T0" fmla="*/ 780 w 780"/>
                <a:gd name="T1" fmla="*/ 0 h 184"/>
                <a:gd name="T2" fmla="*/ 780 w 780"/>
                <a:gd name="T3" fmla="*/ 0 h 184"/>
                <a:gd name="T4" fmla="*/ 236 w 780"/>
                <a:gd name="T5" fmla="*/ 184 h 184"/>
                <a:gd name="T6" fmla="*/ 0 w 780"/>
                <a:gd name="T7" fmla="*/ 16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0" h="184">
                  <a:moveTo>
                    <a:pt x="780" y="0"/>
                  </a:moveTo>
                  <a:lnTo>
                    <a:pt x="780" y="0"/>
                  </a:lnTo>
                  <a:cubicBezTo>
                    <a:pt x="780" y="102"/>
                    <a:pt x="537" y="184"/>
                    <a:pt x="236" y="184"/>
                  </a:cubicBezTo>
                  <a:cubicBezTo>
                    <a:pt x="152" y="184"/>
                    <a:pt x="71" y="178"/>
                    <a:pt x="0" y="166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89855" tIns="44928" rIns="89855" bIns="44928" numCol="1" anchor="t" anchorCtr="0" compatLnSpc="1"/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39" name="Freeform 26"/>
            <p:cNvSpPr/>
            <p:nvPr/>
          </p:nvSpPr>
          <p:spPr bwMode="auto">
            <a:xfrm>
              <a:off x="7477805" y="2605891"/>
              <a:ext cx="121231" cy="28915"/>
            </a:xfrm>
            <a:custGeom>
              <a:avLst/>
              <a:gdLst>
                <a:gd name="T0" fmla="*/ 780 w 780"/>
                <a:gd name="T1" fmla="*/ 0 h 184"/>
                <a:gd name="T2" fmla="*/ 780 w 780"/>
                <a:gd name="T3" fmla="*/ 0 h 184"/>
                <a:gd name="T4" fmla="*/ 236 w 780"/>
                <a:gd name="T5" fmla="*/ 184 h 184"/>
                <a:gd name="T6" fmla="*/ 0 w 780"/>
                <a:gd name="T7" fmla="*/ 16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0" h="184">
                  <a:moveTo>
                    <a:pt x="780" y="0"/>
                  </a:moveTo>
                  <a:lnTo>
                    <a:pt x="780" y="0"/>
                  </a:lnTo>
                  <a:cubicBezTo>
                    <a:pt x="780" y="102"/>
                    <a:pt x="537" y="184"/>
                    <a:pt x="236" y="184"/>
                  </a:cubicBezTo>
                  <a:cubicBezTo>
                    <a:pt x="152" y="184"/>
                    <a:pt x="71" y="178"/>
                    <a:pt x="0" y="166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89855" tIns="44928" rIns="89855" bIns="44928" numCol="1" anchor="t" anchorCtr="0" compatLnSpc="1"/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  <p:sp>
          <p:nvSpPr>
            <p:cNvPr id="40" name="Freeform 27"/>
            <p:cNvSpPr/>
            <p:nvPr/>
          </p:nvSpPr>
          <p:spPr bwMode="auto">
            <a:xfrm>
              <a:off x="7431079" y="2561891"/>
              <a:ext cx="167956" cy="28915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5" y="184"/>
                    <a:pt x="544" y="184"/>
                  </a:cubicBezTo>
                  <a:cubicBezTo>
                    <a:pt x="244" y="184"/>
                    <a:pt x="0" y="102"/>
                    <a:pt x="0" y="0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89855" tIns="44928" rIns="89855" bIns="44928" numCol="1" anchor="t" anchorCtr="0" compatLnSpc="1"/>
            <a:lstStyle/>
            <a:p>
              <a:endParaRPr lang="en-US" sz="2400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41" name="文本框 52"/>
          <p:cNvSpPr txBox="1"/>
          <p:nvPr/>
        </p:nvSpPr>
        <p:spPr>
          <a:xfrm>
            <a:off x="847908" y="3065318"/>
            <a:ext cx="1154749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Placeholder 1"/>
          <p:cNvSpPr txBox="1"/>
          <p:nvPr/>
        </p:nvSpPr>
        <p:spPr>
          <a:xfrm>
            <a:off x="732266" y="3381336"/>
            <a:ext cx="1386031" cy="794957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使用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GitHub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提供的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API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获取每天的数据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(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游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)</a:t>
            </a:r>
          </a:p>
        </p:txBody>
      </p:sp>
      <p:sp>
        <p:nvSpPr>
          <p:cNvPr id="43" name="文本框 65"/>
          <p:cNvSpPr txBox="1"/>
          <p:nvPr/>
        </p:nvSpPr>
        <p:spPr>
          <a:xfrm>
            <a:off x="2387163" y="3065318"/>
            <a:ext cx="1154749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 Placeholder 1"/>
          <p:cNvSpPr txBox="1"/>
          <p:nvPr/>
        </p:nvSpPr>
        <p:spPr>
          <a:xfrm>
            <a:off x="2271521" y="3381336"/>
            <a:ext cx="1386031" cy="794958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去除空值，格式转换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（游）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5" name="文本框 67"/>
          <p:cNvSpPr txBox="1"/>
          <p:nvPr/>
        </p:nvSpPr>
        <p:spPr>
          <a:xfrm>
            <a:off x="3868883" y="3068343"/>
            <a:ext cx="1154749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</a:p>
        </p:txBody>
      </p:sp>
      <p:sp>
        <p:nvSpPr>
          <p:cNvPr id="46" name="Text Placeholder 1"/>
          <p:cNvSpPr txBox="1"/>
          <p:nvPr/>
        </p:nvSpPr>
        <p:spPr>
          <a:xfrm>
            <a:off x="3756425" y="3571829"/>
            <a:ext cx="1386031" cy="394656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使用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d3.js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将项目数据进行可视化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（何）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7" name="文本框 69"/>
          <p:cNvSpPr txBox="1"/>
          <p:nvPr/>
        </p:nvSpPr>
        <p:spPr>
          <a:xfrm>
            <a:off x="5350603" y="3061414"/>
            <a:ext cx="1154749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</a:p>
        </p:txBody>
      </p:sp>
      <p:sp>
        <p:nvSpPr>
          <p:cNvPr id="48" name="Text Placeholder 1"/>
          <p:cNvSpPr txBox="1"/>
          <p:nvPr/>
        </p:nvSpPr>
        <p:spPr>
          <a:xfrm>
            <a:off x="5223853" y="3571829"/>
            <a:ext cx="1386031" cy="394656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设置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svg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元素的属性以及鼠标事件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（何）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49" name="文本框 71"/>
          <p:cNvSpPr txBox="1"/>
          <p:nvPr/>
        </p:nvSpPr>
        <p:spPr>
          <a:xfrm>
            <a:off x="6832323" y="3061414"/>
            <a:ext cx="1154749" cy="252716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 Placeholder 1"/>
          <p:cNvSpPr txBox="1"/>
          <p:nvPr/>
        </p:nvSpPr>
        <p:spPr>
          <a:xfrm>
            <a:off x="6804046" y="3374611"/>
            <a:ext cx="1386031" cy="794958"/>
          </a:xfrm>
          <a:prstGeom prst="rect">
            <a:avLst/>
          </a:prstGeom>
        </p:spPr>
        <p:txBody>
          <a:bodyPr vert="horz" lIns="0" tIns="33696" rIns="67391" bIns="3369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每天更新一次数据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GitHub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dobe Arabic" panose="02040503050201020203" pitchFamily="18" charset="-78"/>
                <a:ea typeface="微软雅黑" panose="020B0503020204020204" pitchFamily="34" charset="-122"/>
                <a:cs typeface="Adobe Arabic" panose="02040503050201020203" pitchFamily="18" charset="-78"/>
              </a:rPr>
              <a:t>）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dobe Arabic" panose="02040503050201020203" pitchFamily="18" charset="-78"/>
              <a:ea typeface="微软雅黑" panose="020B0503020204020204" pitchFamily="34" charset="-122"/>
              <a:cs typeface="Adobe Arabic" panose="02040503050201020203" pitchFamily="18" charset="-78"/>
            </a:endParaRPr>
          </a:p>
        </p:txBody>
      </p:sp>
      <p:sp>
        <p:nvSpPr>
          <p:cNvPr id="54" name="Freeform 187">
            <a:extLst>
              <a:ext uri="{FF2B5EF4-FFF2-40B4-BE49-F238E27FC236}">
                <a16:creationId xmlns:a16="http://schemas.microsoft.com/office/drawing/2014/main" id="{C2B9DA70-9F1B-4FA5-90F8-A589ED8CF9C8}"/>
              </a:ext>
            </a:extLst>
          </p:cNvPr>
          <p:cNvSpPr>
            <a:spLocks noEditPoints="1"/>
          </p:cNvSpPr>
          <p:nvPr/>
        </p:nvSpPr>
        <p:spPr bwMode="auto">
          <a:xfrm>
            <a:off x="4278540" y="2487650"/>
            <a:ext cx="365262" cy="252717"/>
          </a:xfrm>
          <a:custGeom>
            <a:avLst/>
            <a:gdLst/>
            <a:ahLst/>
            <a:cxnLst>
              <a:cxn ang="0">
                <a:pos x="68" y="25"/>
              </a:cxn>
              <a:cxn ang="0">
                <a:pos x="34" y="44"/>
              </a:cxn>
              <a:cxn ang="0">
                <a:pos x="1" y="25"/>
              </a:cxn>
              <a:cxn ang="0">
                <a:pos x="0" y="22"/>
              </a:cxn>
              <a:cxn ang="0">
                <a:pos x="1" y="20"/>
              </a:cxn>
              <a:cxn ang="0">
                <a:pos x="34" y="0"/>
              </a:cxn>
              <a:cxn ang="0">
                <a:pos x="68" y="20"/>
              </a:cxn>
              <a:cxn ang="0">
                <a:pos x="68" y="22"/>
              </a:cxn>
              <a:cxn ang="0">
                <a:pos x="68" y="25"/>
              </a:cxn>
              <a:cxn ang="0">
                <a:pos x="49" y="9"/>
              </a:cxn>
              <a:cxn ang="0">
                <a:pos x="51" y="17"/>
              </a:cxn>
              <a:cxn ang="0">
                <a:pos x="34" y="34"/>
              </a:cxn>
              <a:cxn ang="0">
                <a:pos x="17" y="17"/>
              </a:cxn>
              <a:cxn ang="0">
                <a:pos x="20" y="9"/>
              </a:cxn>
              <a:cxn ang="0">
                <a:pos x="5" y="22"/>
              </a:cxn>
              <a:cxn ang="0">
                <a:pos x="34" y="39"/>
              </a:cxn>
              <a:cxn ang="0">
                <a:pos x="64" y="22"/>
              </a:cxn>
              <a:cxn ang="0">
                <a:pos x="49" y="9"/>
              </a:cxn>
              <a:cxn ang="0">
                <a:pos x="34" y="6"/>
              </a:cxn>
              <a:cxn ang="0">
                <a:pos x="23" y="17"/>
              </a:cxn>
              <a:cxn ang="0">
                <a:pos x="25" y="19"/>
              </a:cxn>
              <a:cxn ang="0">
                <a:pos x="27" y="17"/>
              </a:cxn>
              <a:cxn ang="0">
                <a:pos x="34" y="9"/>
              </a:cxn>
              <a:cxn ang="0">
                <a:pos x="36" y="8"/>
              </a:cxn>
              <a:cxn ang="0">
                <a:pos x="34" y="6"/>
              </a:cxn>
            </a:cxnLst>
            <a:rect l="0" t="0" r="r" b="b"/>
            <a:pathLst>
              <a:path w="68" h="44">
                <a:moveTo>
                  <a:pt x="68" y="25"/>
                </a:moveTo>
                <a:cubicBezTo>
                  <a:pt x="61" y="36"/>
                  <a:pt x="48" y="44"/>
                  <a:pt x="34" y="44"/>
                </a:cubicBezTo>
                <a:cubicBezTo>
                  <a:pt x="21" y="44"/>
                  <a:pt x="8" y="36"/>
                  <a:pt x="1" y="25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21"/>
                  <a:pt x="1" y="20"/>
                  <a:pt x="1" y="20"/>
                </a:cubicBezTo>
                <a:cubicBezTo>
                  <a:pt x="8" y="8"/>
                  <a:pt x="21" y="0"/>
                  <a:pt x="34" y="0"/>
                </a:cubicBezTo>
                <a:cubicBezTo>
                  <a:pt x="48" y="0"/>
                  <a:pt x="61" y="8"/>
                  <a:pt x="68" y="20"/>
                </a:cubicBezTo>
                <a:cubicBezTo>
                  <a:pt x="68" y="20"/>
                  <a:pt x="68" y="21"/>
                  <a:pt x="68" y="22"/>
                </a:cubicBezTo>
                <a:cubicBezTo>
                  <a:pt x="68" y="23"/>
                  <a:pt x="68" y="24"/>
                  <a:pt x="68" y="25"/>
                </a:cubicBezTo>
                <a:close/>
                <a:moveTo>
                  <a:pt x="49" y="9"/>
                </a:moveTo>
                <a:cubicBezTo>
                  <a:pt x="51" y="11"/>
                  <a:pt x="51" y="14"/>
                  <a:pt x="51" y="17"/>
                </a:cubicBezTo>
                <a:cubicBezTo>
                  <a:pt x="51" y="27"/>
                  <a:pt x="44" y="34"/>
                  <a:pt x="34" y="34"/>
                </a:cubicBezTo>
                <a:cubicBezTo>
                  <a:pt x="25" y="34"/>
                  <a:pt x="17" y="27"/>
                  <a:pt x="17" y="17"/>
                </a:cubicBezTo>
                <a:cubicBezTo>
                  <a:pt x="17" y="14"/>
                  <a:pt x="18" y="11"/>
                  <a:pt x="20" y="9"/>
                </a:cubicBezTo>
                <a:cubicBezTo>
                  <a:pt x="14" y="12"/>
                  <a:pt x="9" y="17"/>
                  <a:pt x="5" y="22"/>
                </a:cubicBezTo>
                <a:cubicBezTo>
                  <a:pt x="12" y="32"/>
                  <a:pt x="22" y="39"/>
                  <a:pt x="34" y="39"/>
                </a:cubicBezTo>
                <a:cubicBezTo>
                  <a:pt x="47" y="39"/>
                  <a:pt x="57" y="32"/>
                  <a:pt x="64" y="22"/>
                </a:cubicBezTo>
                <a:cubicBezTo>
                  <a:pt x="60" y="17"/>
                  <a:pt x="55" y="12"/>
                  <a:pt x="49" y="9"/>
                </a:cubicBezTo>
                <a:close/>
                <a:moveTo>
                  <a:pt x="34" y="6"/>
                </a:moveTo>
                <a:cubicBezTo>
                  <a:pt x="28" y="6"/>
                  <a:pt x="23" y="11"/>
                  <a:pt x="23" y="17"/>
                </a:cubicBezTo>
                <a:cubicBezTo>
                  <a:pt x="23" y="18"/>
                  <a:pt x="24" y="19"/>
                  <a:pt x="25" y="19"/>
                </a:cubicBezTo>
                <a:cubicBezTo>
                  <a:pt x="26" y="19"/>
                  <a:pt x="27" y="18"/>
                  <a:pt x="27" y="17"/>
                </a:cubicBezTo>
                <a:cubicBezTo>
                  <a:pt x="27" y="13"/>
                  <a:pt x="30" y="9"/>
                  <a:pt x="34" y="9"/>
                </a:cubicBezTo>
                <a:cubicBezTo>
                  <a:pt x="35" y="9"/>
                  <a:pt x="36" y="9"/>
                  <a:pt x="36" y="8"/>
                </a:cubicBezTo>
                <a:cubicBezTo>
                  <a:pt x="36" y="7"/>
                  <a:pt x="35" y="6"/>
                  <a:pt x="34" y="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677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90019" y="35997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数据爬取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453B6EC-3123-4AB5-96E8-A1F26AC23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63" y="792012"/>
            <a:ext cx="5082724" cy="37442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AB0E869-7965-4B23-8692-A0616F1BFB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685" y="792012"/>
            <a:ext cx="5595750" cy="386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8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890019" y="35997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60953" y="836194"/>
            <a:ext cx="637946" cy="4079933"/>
          </a:xfrm>
          <a:prstGeom prst="rect">
            <a:avLst/>
          </a:prstGeom>
          <a:solidFill>
            <a:srgbClr val="17B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798900" y="1219408"/>
            <a:ext cx="1755171" cy="309352"/>
            <a:chOff x="6528048" y="1543050"/>
            <a:chExt cx="2377375" cy="420914"/>
          </a:xfrm>
          <a:solidFill>
            <a:srgbClr val="595959"/>
          </a:solidFill>
        </p:grpSpPr>
        <p:cxnSp>
          <p:nvCxnSpPr>
            <p:cNvPr id="9" name="直接连接符 8"/>
            <p:cNvCxnSpPr/>
            <p:nvPr/>
          </p:nvCxnSpPr>
          <p:spPr>
            <a:xfrm>
              <a:off x="6528048" y="1753507"/>
              <a:ext cx="679862" cy="0"/>
            </a:xfrm>
            <a:prstGeom prst="line">
              <a:avLst/>
            </a:prstGeom>
            <a:grpFill/>
            <a:ln w="28575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7209561" y="1543050"/>
              <a:ext cx="1695862" cy="420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1" name="文本框 13"/>
            <p:cNvSpPr txBox="1"/>
            <p:nvPr/>
          </p:nvSpPr>
          <p:spPr>
            <a:xfrm>
              <a:off x="7282511" y="1568841"/>
              <a:ext cx="1549963" cy="3768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md2json</a:t>
              </a:r>
            </a:p>
          </p:txBody>
        </p:sp>
      </p:grpSp>
      <p:sp>
        <p:nvSpPr>
          <p:cNvPr id="13" name="文本框 15"/>
          <p:cNvSpPr txBox="1"/>
          <p:nvPr/>
        </p:nvSpPr>
        <p:spPr>
          <a:xfrm>
            <a:off x="4275142" y="1219409"/>
            <a:ext cx="428625" cy="3450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6"/>
          <p:cNvSpPr txBox="1"/>
          <p:nvPr/>
        </p:nvSpPr>
        <p:spPr>
          <a:xfrm>
            <a:off x="4275142" y="2316686"/>
            <a:ext cx="428625" cy="3450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 flipH="1">
            <a:off x="2410716" y="2353576"/>
            <a:ext cx="1755171" cy="309352"/>
            <a:chOff x="6528048" y="1543050"/>
            <a:chExt cx="2377375" cy="420914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6528048" y="1753507"/>
              <a:ext cx="679862" cy="0"/>
            </a:xfrm>
            <a:prstGeom prst="line">
              <a:avLst/>
            </a:prstGeom>
            <a:ln w="28575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7209561" y="1543050"/>
              <a:ext cx="1695862" cy="420914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8" name="文本框 21"/>
            <p:cNvSpPr txBox="1"/>
            <p:nvPr/>
          </p:nvSpPr>
          <p:spPr>
            <a:xfrm>
              <a:off x="7282510" y="1568841"/>
              <a:ext cx="1549963" cy="376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day2month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798900" y="3451788"/>
            <a:ext cx="1755171" cy="309352"/>
            <a:chOff x="6528048" y="1543050"/>
            <a:chExt cx="2377375" cy="420914"/>
          </a:xfrm>
          <a:solidFill>
            <a:srgbClr val="595959"/>
          </a:solidFill>
        </p:grpSpPr>
        <p:cxnSp>
          <p:nvCxnSpPr>
            <p:cNvPr id="21" name="直接连接符 20"/>
            <p:cNvCxnSpPr/>
            <p:nvPr/>
          </p:nvCxnSpPr>
          <p:spPr>
            <a:xfrm>
              <a:off x="6528048" y="1753507"/>
              <a:ext cx="679862" cy="0"/>
            </a:xfrm>
            <a:prstGeom prst="line">
              <a:avLst/>
            </a:prstGeom>
            <a:grpFill/>
            <a:ln w="28575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7209561" y="1543050"/>
              <a:ext cx="1695862" cy="420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3" name="文本框 26"/>
            <p:cNvSpPr txBox="1"/>
            <p:nvPr/>
          </p:nvSpPr>
          <p:spPr>
            <a:xfrm>
              <a:off x="7282511" y="1568841"/>
              <a:ext cx="1549963" cy="37689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json2csv</a:t>
              </a:r>
            </a:p>
          </p:txBody>
        </p:sp>
      </p:grpSp>
      <p:sp>
        <p:nvSpPr>
          <p:cNvPr id="25" name="文本框 28"/>
          <p:cNvSpPr txBox="1"/>
          <p:nvPr/>
        </p:nvSpPr>
        <p:spPr>
          <a:xfrm>
            <a:off x="4275142" y="3421839"/>
            <a:ext cx="428625" cy="345049"/>
          </a:xfrm>
          <a:prstGeom prst="rect">
            <a:avLst/>
          </a:prstGeom>
          <a:noFill/>
        </p:spPr>
        <p:txBody>
          <a:bodyPr wrap="square" lIns="67391" tIns="33696" rIns="67391" bIns="33696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87429" y="35997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501B1-4B2B-7F40-8D47-D92901587640}"/>
              </a:ext>
            </a:extLst>
          </p:cNvPr>
          <p:cNvSpPr txBox="1"/>
          <p:nvPr/>
        </p:nvSpPr>
        <p:spPr>
          <a:xfrm>
            <a:off x="1167649" y="1271695"/>
            <a:ext cx="79926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数据展示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d3.js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，采用基本的圆形与项目数据结合，进行可视化。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元素的颜色对应元素的编程语言，元素的半径对应项目的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d3.axe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来动态生成坐标轴，进行动态的图表可视化。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、使用时间轴来动态改变数据集，可以按月可视化一年内的数据。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数据布局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d3.force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来进行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bubble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chart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的布局。采用了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collision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类型的力，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通过设置不同元素重心的位置来达到改变布局的效果。实现了中心均匀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分布、按编程语言分布和按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分布三种数据布局。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008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Pages>0</Pages>
  <Words>374</Words>
  <Characters>0</Characters>
  <Application>Microsoft Office PowerPoint</Application>
  <DocSecurity>0</DocSecurity>
  <PresentationFormat>自定义</PresentationFormat>
  <Lines>0</Lines>
  <Paragraphs>88</Paragraphs>
  <Slides>13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Adobe Arabic</vt:lpstr>
      <vt:lpstr>微软雅黑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2017-05-18T11:30:35Z</dcterms:created>
  <dcterms:modified xsi:type="dcterms:W3CDTF">2020-01-27T08:49:49Z</dcterms:modified>
  <cp:category/>
</cp:coreProperties>
</file>